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ink/ink3.xml" ContentType="application/inkml+xml"/>
  <Override PartName="/ppt/ink/ink4.xml" ContentType="application/inkml+xml"/>
  <Override PartName="/ppt/notesSlides/notesSlide7.xml" ContentType="application/vnd.openxmlformats-officedocument.presentationml.notesSlide+xml"/>
  <Override PartName="/ppt/ink/ink5.xml" ContentType="application/inkml+xml"/>
  <Override PartName="/ppt/ink/ink6.xml" ContentType="application/inkml+xml"/>
  <Override PartName="/ppt/notesSlides/notesSlide8.xml" ContentType="application/vnd.openxmlformats-officedocument.presentationml.notesSlide+xml"/>
  <Override PartName="/ppt/ink/ink7.xml" ContentType="application/inkml+xml"/>
  <Override PartName="/ppt/ink/ink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9.xml" ContentType="application/inkml+xml"/>
  <Override PartName="/ppt/ink/ink10.xml" ContentType="application/inkml+xml"/>
  <Override PartName="/ppt/notesSlides/notesSlide11.xml" ContentType="application/vnd.openxmlformats-officedocument.presentationml.notesSlide+xml"/>
  <Override PartName="/ppt/ink/ink11.xml" ContentType="application/inkml+xml"/>
  <Override PartName="/ppt/ink/ink1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9" r:id="rId4"/>
    <p:sldId id="258" r:id="rId5"/>
    <p:sldId id="317" r:id="rId6"/>
    <p:sldId id="320" r:id="rId7"/>
    <p:sldId id="321" r:id="rId8"/>
    <p:sldId id="322" r:id="rId9"/>
    <p:sldId id="261" r:id="rId10"/>
    <p:sldId id="323" r:id="rId11"/>
    <p:sldId id="324" r:id="rId12"/>
    <p:sldId id="274" r:id="rId13"/>
    <p:sldId id="298" r:id="rId14"/>
    <p:sldId id="264" r:id="rId15"/>
    <p:sldId id="292" r:id="rId16"/>
    <p:sldId id="299" r:id="rId17"/>
    <p:sldId id="265" r:id="rId18"/>
    <p:sldId id="291" r:id="rId19"/>
    <p:sldId id="300" r:id="rId20"/>
    <p:sldId id="266" r:id="rId21"/>
    <p:sldId id="301" r:id="rId22"/>
    <p:sldId id="267" r:id="rId23"/>
    <p:sldId id="302" r:id="rId24"/>
    <p:sldId id="268" r:id="rId25"/>
    <p:sldId id="269" r:id="rId26"/>
    <p:sldId id="303" r:id="rId27"/>
    <p:sldId id="305" r:id="rId28"/>
    <p:sldId id="271" r:id="rId29"/>
    <p:sldId id="290" r:id="rId30"/>
    <p:sldId id="325" r:id="rId31"/>
    <p:sldId id="304" r:id="rId32"/>
    <p:sldId id="273" r:id="rId33"/>
    <p:sldId id="315" r:id="rId34"/>
    <p:sldId id="283" r:id="rId35"/>
    <p:sldId id="275" r:id="rId36"/>
    <p:sldId id="284" r:id="rId37"/>
    <p:sldId id="294" r:id="rId38"/>
    <p:sldId id="295" r:id="rId39"/>
    <p:sldId id="296" r:id="rId40"/>
    <p:sldId id="297" r:id="rId41"/>
    <p:sldId id="281" r:id="rId42"/>
    <p:sldId id="314" r:id="rId43"/>
    <p:sldId id="306" r:id="rId44"/>
    <p:sldId id="30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A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91877" autoAdjust="0"/>
  </p:normalViewPr>
  <p:slideViewPr>
    <p:cSldViewPr snapToObjects="1">
      <p:cViewPr>
        <p:scale>
          <a:sx n="70" d="100"/>
          <a:sy n="70" d="100"/>
        </p:scale>
        <p:origin x="-3360" y="-1172"/>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3">120-19,'0'0</inkml:trace>
  <inkml:trace contextRef="#ctx0" brushRef="#br0" timeOffset="5583.9877">148-56</inkml:trace>
  <inkml:trace contextRef="#ctx0" brushRef="#br0" timeOffset="3337.371">157-56</inkml:trace>
  <inkml:trace contextRef="#ctx0" brushRef="#br0" timeOffset="2288.6269">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07938" units="cm"/>
      <inkml:brushProperty name="height" value="0.07938" units="cm"/>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07938" units="cm"/>
      <inkml:brushProperty name="height" value="0.07938" units="cm"/>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3">120-19,'0'0</inkml:trace>
  <inkml:trace contextRef="#ctx0" brushRef="#br0" timeOffset="5583.9877">148-56</inkml:trace>
  <inkml:trace contextRef="#ctx0" brushRef="#br0" timeOffset="3337.371">157-56</inkml:trace>
  <inkml:trace contextRef="#ctx0" brushRef="#br0" timeOffset="2288.6269">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3">120-19,'0'0</inkml:trace>
  <inkml:trace contextRef="#ctx0" brushRef="#br0" timeOffset="5583.9877">148-56</inkml:trace>
  <inkml:trace contextRef="#ctx0" brushRef="#br0" timeOffset="3337.371">157-56</inkml:trace>
  <inkml:trace contextRef="#ctx0" brushRef="#br0" timeOffset="2288.6269">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3">120-19,'0'0</inkml:trace>
  <inkml:trace contextRef="#ctx0" brushRef="#br0" timeOffset="5583.9877">148-56</inkml:trace>
  <inkml:trace contextRef="#ctx0" brushRef="#br0" timeOffset="3337.371">157-56</inkml:trace>
  <inkml:trace contextRef="#ctx0" brushRef="#br0" timeOffset="2288.6269">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3">120-19,'0'0</inkml:trace>
  <inkml:trace contextRef="#ctx0" brushRef="#br0" timeOffset="5583.9877">148-56</inkml:trace>
  <inkml:trace contextRef="#ctx0" brushRef="#br0" timeOffset="3337.371">157-56</inkml:trace>
  <inkml:trace contextRef="#ctx0" brushRef="#br0" timeOffset="2288.6269">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3">120-19,'0'0</inkml:trace>
  <inkml:trace contextRef="#ctx0" brushRef="#br0" timeOffset="5583.9877">148-56</inkml:trace>
  <inkml:trace contextRef="#ctx0" brushRef="#br0" timeOffset="3337.371">157-56</inkml:trace>
  <inkml:trace contextRef="#ctx0" brushRef="#br0" timeOffset="2288.6269">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3/30/2014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14</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18</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22</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25</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26</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29</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36</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Super Heroes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9</a:t>
            </a:fld>
            <a:endParaRPr lang="en-US"/>
          </a:p>
        </p:txBody>
      </p:sp>
    </p:spTree>
    <p:extLst>
      <p:ext uri="{BB962C8B-B14F-4D97-AF65-F5344CB8AC3E}">
        <p14:creationId xmlns:p14="http://schemas.microsoft.com/office/powerpoint/2010/main" val="2973034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3/30/2014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3/30/2014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3/30/2014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3/30/2014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5.jpeg"/><Relationship Id="rId18"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4.jpeg"/><Relationship Id="rId17" Type="http://schemas.openxmlformats.org/officeDocument/2006/relationships/image" Target="../media/image27.jpeg"/><Relationship Id="rId2" Type="http://schemas.openxmlformats.org/officeDocument/2006/relationships/notesSlide" Target="../notesSlides/notesSlide10.xml"/><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23.jpeg"/><Relationship Id="rId5" Type="http://schemas.microsoft.com/office/2007/relationships/hdphoto" Target="../media/hdphoto1.wdp"/><Relationship Id="rId15" Type="http://schemas.openxmlformats.org/officeDocument/2006/relationships/image" Target="../media/image30.jpeg"/><Relationship Id="rId10" Type="http://schemas.openxmlformats.org/officeDocument/2006/relationships/image" Target="../media/image22.jpeg"/><Relationship Id="rId19" Type="http://schemas.openxmlformats.org/officeDocument/2006/relationships/image" Target="../media/image29.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6.jpeg"/></Relationships>
</file>

<file path=ppt/slides/_rels/slide11.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5.jpeg"/><Relationship Id="rId18"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35.emf"/><Relationship Id="rId12" Type="http://schemas.openxmlformats.org/officeDocument/2006/relationships/image" Target="../media/image24.jpeg"/><Relationship Id="rId17" Type="http://schemas.openxmlformats.org/officeDocument/2006/relationships/image" Target="../media/image27.jpeg"/><Relationship Id="rId2" Type="http://schemas.openxmlformats.org/officeDocument/2006/relationships/notesSlide" Target="../notesSlides/notesSlide11.xml"/><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23.jpeg"/><Relationship Id="rId5" Type="http://schemas.microsoft.com/office/2007/relationships/hdphoto" Target="../media/hdphoto1.wdp"/><Relationship Id="rId15" Type="http://schemas.openxmlformats.org/officeDocument/2006/relationships/image" Target="../media/image30.jpeg"/><Relationship Id="rId10" Type="http://schemas.openxmlformats.org/officeDocument/2006/relationships/image" Target="../media/image22.jpeg"/><Relationship Id="rId19" Type="http://schemas.openxmlformats.org/officeDocument/2006/relationships/image" Target="../media/image29.jpeg"/><Relationship Id="rId4" Type="http://schemas.openxmlformats.org/officeDocument/2006/relationships/image" Target="../media/image19.png"/><Relationship Id="rId9" Type="http://schemas.openxmlformats.org/officeDocument/2006/relationships/image" Target="../media/image36.emf"/><Relationship Id="rId1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7.pn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7.png"/><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8.jpeg"/><Relationship Id="rId5" Type="http://schemas.microsoft.com/office/2007/relationships/hdphoto" Target="../media/hdphoto4.wdp"/><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8.jpeg"/><Relationship Id="rId7"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ustomXml" Target="../ink/ink1.xml"/><Relationship Id="rId5" Type="http://schemas.microsoft.com/office/2007/relationships/hdphoto" Target="../media/hdphoto1.wdp"/><Relationship Id="rId4" Type="http://schemas.openxmlformats.org/officeDocument/2006/relationships/image" Target="../media/image19.png"/><Relationship Id="rId9" Type="http://schemas.openxmlformats.org/officeDocument/2006/relationships/image" Target="../media/image21.emf"/></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3.jpeg"/><Relationship Id="rId5" Type="http://schemas.microsoft.com/office/2007/relationships/hdphoto" Target="../media/hdphoto1.wdp"/><Relationship Id="rId10" Type="http://schemas.openxmlformats.org/officeDocument/2006/relationships/image" Target="../media/image22.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5.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3.jpeg"/><Relationship Id="rId5" Type="http://schemas.microsoft.com/office/2007/relationships/hdphoto" Target="../media/hdphoto1.wdp"/><Relationship Id="rId15" Type="http://schemas.openxmlformats.org/officeDocument/2006/relationships/image" Target="../media/image27.jpeg"/><Relationship Id="rId10" Type="http://schemas.openxmlformats.org/officeDocument/2006/relationships/image" Target="../media/image22.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6.jpeg"/></Relationships>
</file>

<file path=ppt/slides/_rels/slide8.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5.jpeg"/><Relationship Id="rId18"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4.jpeg"/><Relationship Id="rId17" Type="http://schemas.openxmlformats.org/officeDocument/2006/relationships/image" Target="../media/image27.jpe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3.jpeg"/><Relationship Id="rId5" Type="http://schemas.microsoft.com/office/2007/relationships/hdphoto" Target="../media/hdphoto1.wdp"/><Relationship Id="rId15" Type="http://schemas.openxmlformats.org/officeDocument/2006/relationships/image" Target="../media/image30.jpeg"/><Relationship Id="rId10" Type="http://schemas.openxmlformats.org/officeDocument/2006/relationships/image" Target="../media/image22.jpeg"/><Relationship Id="rId19" Type="http://schemas.openxmlformats.org/officeDocument/2006/relationships/image" Target="../media/image29.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Proposal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16" name="Ink 15"/>
                    <p14:cNvContentPartPr/>
                    <p14:nvPr/>
                  </p14:nvContentPartPr>
                  <p14:xfrm>
                    <a:off x="5147189" y="4756706"/>
                    <a:ext cx="109440" cy="167400"/>
                  </p14:xfrm>
                </p:contentPart>
              </mc:Choice>
              <mc:Fallback>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7" name="Ink 6"/>
                  <p14:cNvContentPartPr/>
                  <p14:nvPr/>
                </p14:nvContentPartPr>
                <p14:xfrm>
                  <a:off x="4778911" y="4945948"/>
                  <a:ext cx="73800" cy="56880"/>
                </p14:xfrm>
              </p:contentPart>
            </mc:Choice>
            <mc:Fallback>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endParaRPr lang="en-US" sz="1100" dirty="0" smtClean="0">
              <a:latin typeface="Anime Ace 2.0 BB" pitchFamily="50" charset="0"/>
            </a:endParaRP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p:nvPr/>
        </p:nvCxnSpPr>
        <p:spPr>
          <a:xfrm>
            <a:off x="2063962" y="1226672"/>
            <a:ext cx="1858408" cy="20161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128" idx="3"/>
          </p:cNvCxnSpPr>
          <p:nvPr/>
        </p:nvCxnSpPr>
        <p:spPr>
          <a:xfrm flipV="1">
            <a:off x="2113155" y="1848366"/>
            <a:ext cx="1987286" cy="1490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13155" y="2057401"/>
            <a:ext cx="2230245" cy="3116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029200" y="1143000"/>
            <a:ext cx="2057400" cy="228601"/>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009412" y="1742874"/>
            <a:ext cx="2077188" cy="157182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4726159" y="1998889"/>
            <a:ext cx="2360441" cy="32363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304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16" name="Ink 15"/>
                    <p14:cNvContentPartPr/>
                    <p14:nvPr/>
                  </p14:nvContentPartPr>
                  <p14:xfrm>
                    <a:off x="5147189" y="4756706"/>
                    <a:ext cx="109440" cy="167400"/>
                  </p14:xfrm>
                </p:contentPart>
              </mc:Choice>
              <mc:Fallback>
                <p:pic>
                  <p:nvPicPr>
                    <p:cNvPr id="16" name="Ink 15"/>
                    <p:cNvPicPr/>
                    <p:nvPr/>
                  </p:nvPicPr>
                  <p:blipFill>
                    <a:blip r:embed="rId7"/>
                    <a:stretch>
                      <a:fillRect/>
                    </a:stretch>
                  </p:blipFill>
                  <p:spPr>
                    <a:xfrm>
                      <a:off x="5132789" y="4742306"/>
                      <a:ext cx="138240" cy="196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7" name="Ink 6"/>
                  <p14:cNvContentPartPr/>
                  <p14:nvPr/>
                </p14:nvContentPartPr>
                <p14:xfrm>
                  <a:off x="4778911" y="4945948"/>
                  <a:ext cx="73800" cy="56880"/>
                </p14:xfrm>
              </p:contentPart>
            </mc:Choice>
            <mc:Fallback>
              <p:pic>
                <p:nvPicPr>
                  <p:cNvPr id="7" name="Ink 6"/>
                  <p:cNvPicPr/>
                  <p:nvPr/>
                </p:nvPicPr>
                <p:blipFill>
                  <a:blip r:embed="rId9"/>
                  <a:stretch>
                    <a:fillRect/>
                  </a:stretch>
                </p:blipFill>
                <p:spPr>
                  <a:xfrm>
                    <a:off x="4764511" y="4931548"/>
                    <a:ext cx="102600" cy="856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endParaRPr lang="en-US" sz="1100" dirty="0" smtClean="0">
              <a:latin typeface="Anime Ace 2.0 BB" pitchFamily="50" charset="0"/>
            </a:endParaRP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a:stCxn id="18" idx="3"/>
          </p:cNvCxnSpPr>
          <p:nvPr/>
        </p:nvCxnSpPr>
        <p:spPr>
          <a:xfrm>
            <a:off x="2057399" y="1226419"/>
            <a:ext cx="800101" cy="904054"/>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3"/>
          </p:cNvCxnSpPr>
          <p:nvPr/>
        </p:nvCxnSpPr>
        <p:spPr>
          <a:xfrm flipV="1">
            <a:off x="2057400" y="2286000"/>
            <a:ext cx="3543300" cy="93027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p:cNvCxnSpPr>
          <p:nvPr/>
        </p:nvCxnSpPr>
        <p:spPr>
          <a:xfrm flipV="1">
            <a:off x="2113155" y="4457700"/>
            <a:ext cx="972945" cy="7774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000750" y="1912219"/>
            <a:ext cx="1206500" cy="208438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429000" y="3259725"/>
            <a:ext cx="3657602" cy="615948"/>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5829301" y="4114800"/>
            <a:ext cx="1257299" cy="11203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5343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069" t="22480" r="40274" b="36604"/>
          <a:stretch/>
        </p:blipFill>
        <p:spPr bwMode="auto">
          <a:xfrm>
            <a:off x="3543301" y="114299"/>
            <a:ext cx="5372100" cy="66200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pic>
        <p:nvPicPr>
          <p:cNvPr id="16" name="Picture 2" descr="C:\Users\TitoAlfaro\Documents\GitHub\PhDThesis\Presentations\Proposal\ColoredSketches\CheckingPhon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706" b="76549" l="42879" r="56576">
                        <a14:foregroundMark x1="50424" y1="71020" x2="50424" y2="71020"/>
                        <a14:foregroundMark x1="50333" y1="71686" x2="50697" y2="74980"/>
                        <a14:foregroundMark x1="47030" y1="41020" x2="47030" y2="41020"/>
                      </a14:backgroundRemoval>
                    </a14:imgEffect>
                  </a14:imgLayer>
                </a14:imgProps>
              </a:ext>
              <a:ext uri="{28A0092B-C50C-407E-A947-70E740481C1C}">
                <a14:useLocalDpi xmlns:a14="http://schemas.microsoft.com/office/drawing/2010/main" val="0"/>
              </a:ext>
            </a:extLst>
          </a:blip>
          <a:srcRect l="41680" t="22117" r="41677" b="22136"/>
          <a:stretch/>
        </p:blipFill>
        <p:spPr bwMode="auto">
          <a:xfrm flipH="1">
            <a:off x="5143500" y="2385760"/>
            <a:ext cx="1526556" cy="40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734756"/>
            <a:ext cx="1011516"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smtClean="0">
                <a:latin typeface="Anime Ace 2.0 BB" pitchFamily="50" charset="0"/>
              </a:rPr>
              <a:t>having super-human Speed</a:t>
            </a:r>
            <a:r>
              <a:rPr lang="en-US" sz="1100" dirty="0" smtClean="0">
                <a:latin typeface="Anime Ace 2.0 BB" pitchFamily="50" charset="0"/>
              </a:rPr>
              <a:t>…</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475900"/>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New senses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TitoAlfaro\Documents\GitHub\PhDThesis\Presentations\Proposal\ColoredSketches\tickear.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32654" r="28309" b="38154"/>
          <a:stretch/>
        </p:blipFill>
        <p:spPr bwMode="auto">
          <a:xfrm>
            <a:off x="197262" y="3454055"/>
            <a:ext cx="6203537" cy="31753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descr="C:\Users\TitoAlfaro\Documents\GitHub\PhDThesis\Presentations\Proposal\ColoredSketches\TickGras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4" t="32562" r="38490" b="36515"/>
          <a:stretch/>
        </p:blipFill>
        <p:spPr bwMode="auto">
          <a:xfrm>
            <a:off x="180093"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descr="C:\Users\TitoAlfaro\Documents\GitHub\PhDThesis\Presentations\Proposal\ColoredSketches\tickDo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346" t="32618" r="33158" b="32599"/>
          <a:stretch/>
        </p:blipFill>
        <p:spPr bwMode="auto">
          <a:xfrm>
            <a:off x="4686300"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3973010" y="420324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TitoAlfaro\Documents\GitHub\PhDThesis\Presentations\Proposal\ColoredSketches\KidFac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075" b="72060" l="41582" r="53404">
                        <a14:foregroundMark x1="46090" y1="64597" x2="46090" y2="64597"/>
                        <a14:foregroundMark x1="48712" y1="64239" x2="48712" y2="64239"/>
                        <a14:foregroundMark x1="51196" y1="53134" x2="51196" y2="53134"/>
                        <a14:foregroundMark x1="53404" y1="56239" x2="53404" y2="56239"/>
                      </a14:backgroundRemoval>
                    </a14:imgEffect>
                  </a14:imgLayer>
                </a14:imgProps>
              </a:ext>
              <a:ext uri="{28A0092B-C50C-407E-A947-70E740481C1C}">
                <a14:useLocalDpi xmlns:a14="http://schemas.microsoft.com/office/drawing/2010/main" val="0"/>
              </a:ext>
            </a:extLst>
          </a:blip>
          <a:srcRect l="40280" t="52405" r="45298" b="26911"/>
          <a:stretch/>
        </p:blipFill>
        <p:spPr bwMode="auto">
          <a:xfrm>
            <a:off x="2337792" y="2057400"/>
            <a:ext cx="4164170" cy="4615082"/>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1091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TitoAlfaro\Documents\GitHub\PhDThesis\Presentations\Proposal\ColoredSketches\bench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95" t="18885" r="17441" b="45632"/>
          <a:stretch/>
        </p:blipFill>
        <p:spPr bwMode="auto">
          <a:xfrm>
            <a:off x="1485899" y="3543300"/>
            <a:ext cx="64733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60790" t="21392" r="21946" b="52544"/>
          <a:stretch/>
        </p:blipFill>
        <p:spPr bwMode="auto">
          <a:xfrm>
            <a:off x="62864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01" t="22827" r="50000" b="50000"/>
          <a:stretch/>
        </p:blipFill>
        <p:spPr bwMode="auto">
          <a:xfrm>
            <a:off x="1142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92" y="3771900"/>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pic>
        <p:nvPicPr>
          <p:cNvPr id="16"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45961" t="16504" r="36775" b="57432"/>
          <a:stretch/>
        </p:blipFill>
        <p:spPr bwMode="auto">
          <a:xfrm>
            <a:off x="32003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a:t>
            </a:r>
          </a:p>
          <a:p>
            <a:r>
              <a:rPr lang="es-US" sz="1100" dirty="0">
                <a:latin typeface="Anime Ace 2.0 BB" pitchFamily="50" charset="0"/>
              </a:rPr>
              <a:t>Compare natural and artificial </a:t>
            </a:r>
            <a:r>
              <a:rPr lang="en-US" sz="1100" dirty="0">
                <a:latin typeface="Anime Ace 2.0 BB" pitchFamily="50" charset="0"/>
              </a:rPr>
              <a:t>senses</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a:t>
            </a:r>
          </a:p>
          <a:p>
            <a:r>
              <a:rPr lang="es-US" sz="1100" dirty="0">
                <a:latin typeface="Anime Ace 2.0 BB" pitchFamily="50" charset="0"/>
              </a:rPr>
              <a:t>New </a:t>
            </a:r>
            <a:r>
              <a:rPr lang="en-US" sz="1100" dirty="0">
                <a:latin typeface="Anime Ace 2.0 BB" pitchFamily="50" charset="0"/>
              </a:rPr>
              <a:t>senses</a:t>
            </a:r>
            <a:r>
              <a:rPr lang="es-US" sz="1100" dirty="0">
                <a:latin typeface="Anime Ace 2.0 BB" pitchFamily="50" charset="0"/>
              </a:rPr>
              <a:t> in a </a:t>
            </a:r>
            <a:r>
              <a:rPr lang="en-US" sz="1100" dirty="0">
                <a:latin typeface="Anime Ace 2.0 BB" pitchFamily="50" charset="0"/>
              </a:rPr>
              <a:t>known</a:t>
            </a:r>
            <a:r>
              <a:rPr lang="es-US" sz="1100" dirty="0">
                <a:latin typeface="Anime Ace 2.0 BB" pitchFamily="50" charset="0"/>
              </a:rPr>
              <a:t> </a:t>
            </a:r>
            <a:r>
              <a:rPr lang="en-US" sz="1100" dirty="0">
                <a:latin typeface="Anime Ace 2.0 BB" pitchFamily="50" charset="0"/>
              </a:rPr>
              <a:t>context</a:t>
            </a: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iii:</a:t>
            </a:r>
          </a:p>
          <a:p>
            <a:r>
              <a:rPr lang="en-US" sz="1100" dirty="0">
                <a:latin typeface="Anime Ace 2.0 BB" pitchFamily="50" charset="0"/>
              </a:rPr>
              <a:t>New senses with unknown context</a:t>
            </a:r>
          </a:p>
        </p:txBody>
      </p:sp>
      <p:sp>
        <p:nvSpPr>
          <p:cNvPr id="16" name="TextBox 15"/>
          <p:cNvSpPr txBox="1"/>
          <p:nvPr/>
        </p:nvSpPr>
        <p:spPr>
          <a:xfrm>
            <a:off x="342900" y="4928513"/>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iv:</a:t>
            </a:r>
          </a:p>
          <a:p>
            <a:r>
              <a:rPr lang="en-US" sz="1100" dirty="0">
                <a:latin typeface="Anime Ace 2.0 BB" pitchFamily="50" charset="0"/>
              </a:rPr>
              <a:t>Generalizing projections of synesthetic design</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C:\Users\TitoAlfaro\Documents\GitHub\PhDThesis\Presentations\Proposal\ColoredSketches\TrayHan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071" t="33020" r="30747" b="25804"/>
          <a:stretch/>
        </p:blipFill>
        <p:spPr bwMode="auto">
          <a:xfrm>
            <a:off x="114300" y="3543300"/>
            <a:ext cx="4343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3" name="Rectangle 12"/>
          <p:cNvSpPr/>
          <p:nvPr/>
        </p:nvSpPr>
        <p:spPr>
          <a:xfrm>
            <a:off x="3086100" y="114300"/>
            <a:ext cx="2971800" cy="3200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282267" y="118533"/>
            <a:ext cx="2743200" cy="3200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686300" y="3543300"/>
            <a:ext cx="4343400" cy="3200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2287" y="3627085"/>
            <a:ext cx="18351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will hold a tray and locate various objects on it</a:t>
            </a:r>
            <a:endParaRPr lang="en-US" sz="1100" dirty="0">
              <a:latin typeface="Anime Ace 2.0 BB" pitchFamily="50" charset="0"/>
            </a:endParaRPr>
          </a:p>
        </p:txBody>
      </p:sp>
      <p:pic>
        <p:nvPicPr>
          <p:cNvPr id="12290" name="Picture 2" descr="C:\Users\TitoAlfaro\Documents\GitHub\PhDThesis\Presentations\Proposal\ColoredSketches\glove.jpg"/>
          <p:cNvPicPr>
            <a:picLocks noChangeAspect="1" noChangeArrowheads="1"/>
          </p:cNvPicPr>
          <p:nvPr/>
        </p:nvPicPr>
        <p:blipFill rotWithShape="1">
          <a:blip r:embed="rId3">
            <a:extLst>
              <a:ext uri="{28A0092B-C50C-407E-A947-70E740481C1C}">
                <a14:useLocalDpi xmlns:a14="http://schemas.microsoft.com/office/drawing/2010/main" val="0"/>
              </a:ext>
            </a:extLst>
          </a:blip>
          <a:srcRect l="47232" t="31748" r="37394" b="52541"/>
          <a:stretch/>
        </p:blipFill>
        <p:spPr bwMode="auto">
          <a:xfrm>
            <a:off x="3181224" y="228600"/>
            <a:ext cx="2781552" cy="219647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314700" y="25146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glove with a pressure sensor…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a:t>
            </a:r>
            <a:r>
              <a:rPr lang="en-US" sz="2000" dirty="0" err="1" smtClean="0">
                <a:latin typeface="Anime Ace 2.0 BB" pitchFamily="50" charset="0"/>
              </a:rPr>
              <a:t>i</a:t>
            </a:r>
            <a:endParaRPr lang="en-US" sz="2000" dirty="0">
              <a:latin typeface="Anime Ace 2.0 BB" pitchFamily="50" charset="0"/>
            </a:endParaRPr>
          </a:p>
        </p:txBody>
      </p:sp>
      <p:pic>
        <p:nvPicPr>
          <p:cNvPr id="16" name="Picture 2" descr="C:\Users\TitoAlfaro\Documents\GitHub\PhDThesis\Presentations\Proposal\ColoredSketches\glove.jpg"/>
          <p:cNvPicPr>
            <a:picLocks noChangeAspect="1" noChangeArrowheads="1"/>
          </p:cNvPicPr>
          <p:nvPr/>
        </p:nvPicPr>
        <p:blipFill rotWithShape="1">
          <a:blip r:embed="rId3">
            <a:extLst>
              <a:ext uri="{28A0092B-C50C-407E-A947-70E740481C1C}">
                <a14:useLocalDpi xmlns:a14="http://schemas.microsoft.com/office/drawing/2010/main" val="0"/>
              </a:ext>
            </a:extLst>
          </a:blip>
          <a:srcRect l="55005" t="31692" r="38033" b="60833"/>
          <a:stretch/>
        </p:blipFill>
        <p:spPr bwMode="auto">
          <a:xfrm>
            <a:off x="6317797" y="1036247"/>
            <a:ext cx="2597603" cy="2249925"/>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flipH="1">
            <a:off x="6743700" y="342900"/>
            <a:ext cx="2171700" cy="1047290"/>
          </a:xfrm>
          <a:prstGeom prst="wedgeEllipseCallout">
            <a:avLst>
              <a:gd name="adj1" fmla="val -32919"/>
              <a:gd name="adj2" fmla="val 9807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nime Ace 2.0 BB" pitchFamily="50" charset="0"/>
              </a:rPr>
              <a:t>… on the tip of the ring </a:t>
            </a:r>
            <a:r>
              <a:rPr lang="en-US" sz="1100" dirty="0" smtClean="0">
                <a:solidFill>
                  <a:schemeClr val="tx1"/>
                </a:solidFill>
                <a:latin typeface="Anime Ace 2.0 BB" pitchFamily="50" charset="0"/>
              </a:rPr>
              <a:t>finger</a:t>
            </a:r>
            <a:endParaRPr lang="en-US" sz="1100" dirty="0">
              <a:solidFill>
                <a:schemeClr val="tx1"/>
              </a:solidFill>
              <a:latin typeface="Anime Ace 2.0 BB" pitchFamily="50" charset="0"/>
            </a:endParaRPr>
          </a:p>
        </p:txBody>
      </p:sp>
      <p:sp>
        <p:nvSpPr>
          <p:cNvPr id="6" name="Rectangle 5"/>
          <p:cNvSpPr/>
          <p:nvPr/>
        </p:nvSpPr>
        <p:spPr>
          <a:xfrm>
            <a:off x="342900" y="5014291"/>
            <a:ext cx="40005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C:\Users\TitoAlfaro\Documents\GitHub\PhDThesis\Presentations\Proposal\ColoredSketches\we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367" t="35062" r="39797" b="43557"/>
          <a:stretch/>
        </p:blipFill>
        <p:spPr bwMode="auto">
          <a:xfrm>
            <a:off x="4800600" y="4986701"/>
            <a:ext cx="788174" cy="16618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TitoAlfaro\Documents\GitHub\PhDThesis\Presentations\Proposal\ColoredSketches\weigh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2367" t="35062" r="39797" b="43557"/>
          <a:stretch/>
        </p:blipFill>
        <p:spPr bwMode="auto">
          <a:xfrm>
            <a:off x="5797484" y="4454419"/>
            <a:ext cx="1040626" cy="21941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TitoAlfaro\Documents\GitHub\PhDThesis\Presentations\Proposal\ColoredSketches\weight.jpg"/>
          <p:cNvPicPr>
            <a:picLocks noChangeAspect="1" noChangeArrowheads="1"/>
          </p:cNvPicPr>
          <p:nvPr/>
        </p:nvPicPr>
        <p:blipFill rotWithShape="1">
          <a:blip r:embed="rId5">
            <a:extLst>
              <a:ext uri="{28A0092B-C50C-407E-A947-70E740481C1C}">
                <a14:useLocalDpi xmlns:a14="http://schemas.microsoft.com/office/drawing/2010/main" val="0"/>
              </a:ext>
            </a:extLst>
          </a:blip>
          <a:srcRect l="52367" t="35062" r="39797" b="43557"/>
          <a:stretch/>
        </p:blipFill>
        <p:spPr bwMode="auto">
          <a:xfrm>
            <a:off x="6858000" y="4371639"/>
            <a:ext cx="1079887" cy="2276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TitoAlfaro\Documents\GitHub\PhDThesis\Presentations\Proposal\ColoredSketches\weigh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367" t="35062" r="39797" b="43557"/>
          <a:stretch/>
        </p:blipFill>
        <p:spPr bwMode="auto">
          <a:xfrm>
            <a:off x="8115300" y="5430974"/>
            <a:ext cx="577463" cy="12175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794287" y="3627085"/>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to organize the objects according to weight</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Discreet or continuous?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Does the user find discreet signals better than a </a:t>
            </a:r>
            <a:r>
              <a:rPr lang="en-US" sz="1100" dirty="0" err="1" smtClean="0">
                <a:latin typeface="Anime Ace 2.0 BB" pitchFamily="50" charset="0"/>
              </a:rPr>
              <a:t>continous</a:t>
            </a:r>
            <a:r>
              <a:rPr lang="en-US" sz="1100" dirty="0" smtClean="0">
                <a:latin typeface="Anime Ace 2.0 BB" pitchFamily="50" charset="0"/>
              </a:rPr>
              <a:t> changing signal?</a:t>
            </a:r>
          </a:p>
          <a:p>
            <a:pPr>
              <a:lnSpc>
                <a:spcPct val="150000"/>
              </a:lnSpc>
            </a:pPr>
            <a:r>
              <a:rPr lang="en-US" sz="1100" dirty="0" smtClean="0">
                <a:latin typeface="Anime Ace 2.0 BB" pitchFamily="50" charset="0"/>
              </a:rPr>
              <a:t>Does this depend on the experience?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a:t>
            </a:r>
            <a:r>
              <a:rPr lang="en-US" sz="2000" dirty="0" err="1" smtClean="0">
                <a:latin typeface="Anime Ace 2.0 BB" pitchFamily="50" charset="0"/>
              </a:rPr>
              <a:t>i</a:t>
            </a:r>
            <a:endParaRPr lang="en-US" sz="2000" dirty="0">
              <a:latin typeface="Anime Ace 2.0 BB" pitchFamily="50" charset="0"/>
            </a:endParaRPr>
          </a:p>
        </p:txBody>
      </p:sp>
      <p:sp>
        <p:nvSpPr>
          <p:cNvPr id="13" name="TextBox 12"/>
          <p:cNvSpPr txBox="1"/>
          <p:nvPr/>
        </p:nvSpPr>
        <p:spPr>
          <a:xfrm>
            <a:off x="342900" y="2874377"/>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augmentation?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Is there a benefit of the artificial sense over the natural sense when used together?</a:t>
            </a:r>
            <a:endParaRPr lang="en-US" sz="1100" dirty="0">
              <a:latin typeface="Anime Ace 2.0 BB" pitchFamily="50" charset="0"/>
            </a:endParaRPr>
          </a:p>
        </p:txBody>
      </p:sp>
      <p:sp>
        <p:nvSpPr>
          <p:cNvPr id="14" name="TextBox 13"/>
          <p:cNvSpPr txBox="1"/>
          <p:nvPr/>
        </p:nvSpPr>
        <p:spPr>
          <a:xfrm>
            <a:off x="342900" y="412323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16" name="TextBox 15"/>
          <p:cNvSpPr txBox="1"/>
          <p:nvPr/>
        </p:nvSpPr>
        <p:spPr>
          <a:xfrm>
            <a:off x="342900" y="53721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comparison to the natural sense?</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978" t="11764" r="22540" b="61850"/>
          <a:stretch/>
        </p:blipFill>
        <p:spPr bwMode="auto">
          <a:xfrm>
            <a:off x="4636120" y="4940298"/>
            <a:ext cx="4393580" cy="168910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7" descr="C:\Users\TitoAlfaro\Documents\GitHub\PhDThesis\Presentations\Proposal\ColoredSketches\IR.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2342" b="70598" l="42149" r="53939"/>
                    </a14:imgEffect>
                  </a14:imgLayer>
                </a14:imgProps>
              </a:ext>
              <a:ext uri="{28A0092B-C50C-407E-A947-70E740481C1C}">
                <a14:useLocalDpi xmlns:a14="http://schemas.microsoft.com/office/drawing/2010/main" val="0"/>
              </a:ext>
            </a:extLst>
          </a:blip>
          <a:srcRect l="41856" t="51552" r="45678" b="27577"/>
          <a:stretch/>
        </p:blipFill>
        <p:spPr bwMode="auto">
          <a:xfrm>
            <a:off x="6125065" y="4686300"/>
            <a:ext cx="1647336" cy="18796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images\DigSynPLDB0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35" t="23416" r="3149" b="50788"/>
          <a:stretch/>
        </p:blipFill>
        <p:spPr bwMode="auto">
          <a:xfrm>
            <a:off x="1714500" y="935420"/>
            <a:ext cx="7315199" cy="200927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Head Band</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994" t="8076" r="6005" b="8923"/>
          <a:stretch/>
        </p:blipFill>
        <p:spPr bwMode="auto">
          <a:xfrm>
            <a:off x="114300" y="3205747"/>
            <a:ext cx="4393580" cy="3423653"/>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a:t>
            </a:r>
            <a:endParaRPr lang="en-US" sz="2000" dirty="0">
              <a:latin typeface="Anime Ace 2.0 BB" pitchFamily="50" charset="0"/>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047" t="11764" r="19681" b="61850"/>
          <a:stretch/>
        </p:blipFill>
        <p:spPr bwMode="auto">
          <a:xfrm>
            <a:off x="4636120" y="3205747"/>
            <a:ext cx="4393580" cy="1550258"/>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Outward IR sensors on the forehead</a:t>
            </a:r>
          </a:p>
        </p:txBody>
      </p:sp>
      <p:sp>
        <p:nvSpPr>
          <p:cNvPr id="17" name="TextBox 16"/>
          <p:cNvSpPr txBox="1"/>
          <p:nvPr/>
        </p:nvSpPr>
        <p:spPr>
          <a:xfrm>
            <a:off x="6743700" y="2514600"/>
            <a:ext cx="2171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a:t>
            </a:r>
          </a:p>
        </p:txBody>
      </p:sp>
      <p:sp>
        <p:nvSpPr>
          <p:cNvPr id="18" name="TextBox 17"/>
          <p:cNvSpPr txBox="1"/>
          <p:nvPr/>
        </p:nvSpPr>
        <p:spPr>
          <a:xfrm>
            <a:off x="228600" y="3298195"/>
            <a:ext cx="2400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Set up a group activity</a:t>
            </a:r>
          </a:p>
        </p:txBody>
      </p:sp>
      <p:sp>
        <p:nvSpPr>
          <p:cNvPr id="19" name="TextBox 18"/>
          <p:cNvSpPr txBox="1"/>
          <p:nvPr/>
        </p:nvSpPr>
        <p:spPr>
          <a:xfrm>
            <a:off x="4686300" y="3298195"/>
            <a:ext cx="1828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will have an advantage</a:t>
            </a:r>
          </a:p>
        </p:txBody>
      </p:sp>
      <p:sp>
        <p:nvSpPr>
          <p:cNvPr id="20" name="TextBox 19"/>
          <p:cNvSpPr txBox="1"/>
          <p:nvPr/>
        </p:nvSpPr>
        <p:spPr>
          <a:xfrm>
            <a:off x="4704835" y="50292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Detecting the stress level of the others</a:t>
            </a:r>
          </a:p>
        </p:txBody>
      </p:sp>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senses?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does the user perform when having access to a new sense?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a:t>
            </a:r>
            <a:endParaRPr lang="en-US" sz="2000" dirty="0">
              <a:latin typeface="Anime Ace 2.0 BB" pitchFamily="50" charset="0"/>
            </a:endParaRPr>
          </a:p>
        </p:txBody>
      </p:sp>
      <p:sp>
        <p:nvSpPr>
          <p:cNvPr id="13" name="TextBox 12"/>
          <p:cNvSpPr txBox="1"/>
          <p:nvPr/>
        </p:nvSpPr>
        <p:spPr>
          <a:xfrm>
            <a:off x="342900" y="309875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the context?</a:t>
            </a:r>
            <a:endParaRPr lang="en-US" sz="1100" dirty="0">
              <a:latin typeface="Anime Ace 2.0 BB" pitchFamily="50" charset="0"/>
            </a:endParaRPr>
          </a:p>
        </p:txBody>
      </p:sp>
      <p:sp>
        <p:nvSpPr>
          <p:cNvPr id="14" name="TextBox 13"/>
          <p:cNvSpPr txBox="1"/>
          <p:nvPr/>
        </p:nvSpPr>
        <p:spPr>
          <a:xfrm>
            <a:off x="342900" y="45720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p>
          <a:p>
            <a:pPr>
              <a:lnSpc>
                <a:spcPct val="150000"/>
              </a:lnSpc>
            </a:pPr>
            <a:r>
              <a:rPr lang="en-US" sz="1100" dirty="0" smtClean="0">
                <a:latin typeface="Anime Ace 2.0 BB" pitchFamily="50" charset="0"/>
              </a:rPr>
              <a:t>Is there a phantom sense feeling?</a:t>
            </a:r>
          </a:p>
          <a:p>
            <a:pPr>
              <a:lnSpc>
                <a:spcPct val="150000"/>
              </a:lnSpc>
            </a:pPr>
            <a:r>
              <a:rPr lang="en-US" sz="1100" dirty="0" smtClean="0">
                <a:latin typeface="Anime Ace 2.0 BB" pitchFamily="50" charset="0"/>
              </a:rPr>
              <a:t>Is there a difference depending on the user’s familiarity with the task?</a:t>
            </a:r>
            <a:endParaRPr lang="en-US" sz="1100" dirty="0">
              <a:latin typeface="Anime Ace 2.0 BB" pitchFamily="50" charset="0"/>
            </a:endParaRPr>
          </a:p>
        </p:txBody>
      </p:sp>
    </p:spTree>
    <p:extLst>
      <p:ext uri="{BB962C8B-B14F-4D97-AF65-F5344CB8AC3E}">
        <p14:creationId xmlns:p14="http://schemas.microsoft.com/office/powerpoint/2010/main" val="2259784803"/>
      </p:ext>
    </p:extLst>
  </p:cSld>
  <p:clrMapOvr>
    <a:masterClrMapping/>
  </p:clrMapOvr>
  <mc:AlternateContent xmlns:mc="http://schemas.openxmlformats.org/markup-compatibility/2006" xmlns:p14="http://schemas.microsoft.com/office/powerpoint/2010/main">
    <mc:Choice Requires="p14">
      <p:transition spd="slow" p14:dur="2000" advTm="43963"/>
    </mc:Choice>
    <mc:Fallback xmlns="">
      <p:transition spd="slow" advTm="43963"/>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TitoAlfaro\Documents\GitHub\PhDThesis\Presentations\Proposal\ColoredSketches\Neck.jpg"/>
          <p:cNvPicPr>
            <a:picLocks noChangeAspect="1" noChangeArrowheads="1"/>
          </p:cNvPicPr>
          <p:nvPr/>
        </p:nvPicPr>
        <p:blipFill rotWithShape="1">
          <a:blip r:embed="rId2">
            <a:extLst>
              <a:ext uri="{28A0092B-C50C-407E-A947-70E740481C1C}">
                <a14:useLocalDpi xmlns:a14="http://schemas.microsoft.com/office/drawing/2010/main" val="0"/>
              </a:ext>
            </a:extLst>
          </a:blip>
          <a:srcRect l="46749" t="38849" r="34782" b="42160"/>
          <a:stretch/>
        </p:blipFill>
        <p:spPr bwMode="auto">
          <a:xfrm>
            <a:off x="3856776" y="914400"/>
            <a:ext cx="258929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2" t="2070" r="3544" b="8635"/>
          <a:stretch/>
        </p:blipFill>
        <p:spPr bwMode="auto">
          <a:xfrm>
            <a:off x="4312506" y="3695101"/>
            <a:ext cx="4578825"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571" t="15408" r="10771" b="5179"/>
          <a:stretch/>
        </p:blipFill>
        <p:spPr bwMode="auto">
          <a:xfrm>
            <a:off x="114300" y="3695101"/>
            <a:ext cx="3960482"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714500" y="914400"/>
            <a:ext cx="7315200" cy="2057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Neck</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iii</a:t>
            </a:r>
            <a:endParaRPr lang="en-US" sz="2000" dirty="0">
              <a:latin typeface="Anime Ace 2.0 BB" pitchFamily="50" charset="0"/>
            </a:endParaRPr>
          </a:p>
        </p:txBody>
      </p:sp>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Peltier</a:t>
            </a:r>
            <a:r>
              <a:rPr lang="en-US" sz="1100" dirty="0" smtClean="0">
                <a:latin typeface="Anime Ace 2.0 BB" pitchFamily="50" charset="0"/>
              </a:rPr>
              <a:t> device responds to location…</a:t>
            </a:r>
          </a:p>
        </p:txBody>
      </p:sp>
      <p:sp>
        <p:nvSpPr>
          <p:cNvPr id="17" name="TextBox 16"/>
          <p:cNvSpPr txBox="1"/>
          <p:nvPr/>
        </p:nvSpPr>
        <p:spPr>
          <a:xfrm>
            <a:off x="5829300" y="2514600"/>
            <a:ext cx="3086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the glass infrastructure</a:t>
            </a:r>
          </a:p>
        </p:txBody>
      </p:sp>
      <p:sp>
        <p:nvSpPr>
          <p:cNvPr id="19" name="TextBox 18"/>
          <p:cNvSpPr txBox="1"/>
          <p:nvPr/>
        </p:nvSpPr>
        <p:spPr>
          <a:xfrm>
            <a:off x="4457700" y="57150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a:t>
            </a:r>
            <a:r>
              <a:rPr lang="en-US" sz="1100" dirty="0" err="1" smtClean="0">
                <a:latin typeface="Anime Ace 2.0 BB" pitchFamily="50" charset="0"/>
              </a:rPr>
              <a:t>doppellab</a:t>
            </a:r>
            <a:r>
              <a:rPr lang="en-US" sz="1100" dirty="0" smtClean="0">
                <a:latin typeface="Anime Ace 2.0 BB" pitchFamily="50" charset="0"/>
              </a:rPr>
              <a:t> to interact with the user</a:t>
            </a:r>
          </a:p>
        </p:txBody>
      </p:sp>
      <p:sp>
        <p:nvSpPr>
          <p:cNvPr id="24" name="TextBox 23"/>
          <p:cNvSpPr txBox="1"/>
          <p:nvPr/>
        </p:nvSpPr>
        <p:spPr>
          <a:xfrm>
            <a:off x="285750" y="3771900"/>
            <a:ext cx="22288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Interact with the lab</a:t>
            </a:r>
          </a:p>
        </p:txBody>
      </p:sp>
    </p:spTree>
    <p:extLst>
      <p:ext uri="{BB962C8B-B14F-4D97-AF65-F5344CB8AC3E}">
        <p14:creationId xmlns:p14="http://schemas.microsoft.com/office/powerpoint/2010/main" val="2694825299"/>
      </p:ext>
    </p:extLst>
  </p:cSld>
  <p:clrMapOvr>
    <a:masterClrMapping/>
  </p:clrMapOvr>
  <mc:AlternateContent xmlns:mc="http://schemas.openxmlformats.org/markup-compatibility/2006" xmlns:p14="http://schemas.microsoft.com/office/powerpoint/2010/main">
    <mc:Choice Requires="p14">
      <p:transition spd="slow" p14:dur="2000" advTm="103684"/>
    </mc:Choice>
    <mc:Fallback xmlns="">
      <p:transition spd="slow" advTm="103684"/>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Human development?</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When learning a new sense, are children better at it than adults?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iii</a:t>
            </a:r>
            <a:endParaRPr lang="en-US" sz="2000" dirty="0">
              <a:latin typeface="Anime Ace 2.0 BB" pitchFamily="50" charset="0"/>
            </a:endParaRPr>
          </a:p>
        </p:txBody>
      </p:sp>
      <p:sp>
        <p:nvSpPr>
          <p:cNvPr id="13" name="TextBox 12"/>
          <p:cNvSpPr txBox="1"/>
          <p:nvPr/>
        </p:nvSpPr>
        <p:spPr>
          <a:xfrm>
            <a:off x="342900" y="2509292"/>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fast to users understand the new stimuli?</a:t>
            </a:r>
          </a:p>
          <a:p>
            <a:pPr>
              <a:lnSpc>
                <a:spcPct val="150000"/>
              </a:lnSpc>
            </a:pPr>
            <a:r>
              <a:rPr lang="en-US" sz="1100" dirty="0" smtClean="0">
                <a:latin typeface="Anime Ace 2.0 BB" pitchFamily="50" charset="0"/>
              </a:rPr>
              <a:t>Does it depend on the activity or the feedback?</a:t>
            </a:r>
            <a:endParaRPr lang="en-US" sz="1100" dirty="0">
              <a:latin typeface="Anime Ace 2.0 BB" pitchFamily="50" charset="0"/>
            </a:endParaRPr>
          </a:p>
        </p:txBody>
      </p:sp>
    </p:spTree>
    <p:extLst>
      <p:ext uri="{BB962C8B-B14F-4D97-AF65-F5344CB8AC3E}">
        <p14:creationId xmlns:p14="http://schemas.microsoft.com/office/powerpoint/2010/main" val="4264772503"/>
      </p:ext>
    </p:extLst>
  </p:cSld>
  <p:clrMapOvr>
    <a:masterClrMapping/>
  </p:clrMapOvr>
  <mc:AlternateContent xmlns:mc="http://schemas.openxmlformats.org/markup-compatibility/2006" xmlns:p14="http://schemas.microsoft.com/office/powerpoint/2010/main">
    <mc:Choice Requires="p14">
      <p:transition spd="slow" p14:dur="2000" advTm="41300"/>
    </mc:Choice>
    <mc:Fallback xmlns="">
      <p:transition spd="slow" advTm="413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TitoAlfaro\Documents\GitHub\PhDThesis\Presentations\Proposal\ColoredSketches\Pla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t="61294" r="61919" b="-7300"/>
          <a:stretch/>
        </p:blipFill>
        <p:spPr bwMode="auto">
          <a:xfrm>
            <a:off x="184879" y="167640"/>
            <a:ext cx="3428271" cy="3068320"/>
          </a:xfrm>
          <a:prstGeom prst="rect">
            <a:avLst/>
          </a:prstGeom>
          <a:solidFill>
            <a:schemeClr val="bg1"/>
          </a:solidFill>
        </p:spPr>
      </p:pic>
      <p:pic>
        <p:nvPicPr>
          <p:cNvPr id="4099" name="Picture 3" descr="C:\Users\TitoAlfaro\Documents\GitHub\PhDThesis\Presentations\Proposal\ColoredSketches\spaceShi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55" t="32516" r="55828" b="35498"/>
          <a:stretch/>
        </p:blipFill>
        <p:spPr bwMode="auto">
          <a:xfrm>
            <a:off x="3771900" y="114301"/>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41856" t="36595" r="33902" b="53765"/>
          <a:stretch/>
        </p:blipFill>
        <p:spPr bwMode="auto">
          <a:xfrm>
            <a:off x="145831" y="3429000"/>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3200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sp>
        <p:nvSpPr>
          <p:cNvPr id="8" name="TextBox 7"/>
          <p:cNvSpPr txBox="1"/>
          <p:nvPr/>
        </p:nvSpPr>
        <p:spPr>
          <a:xfrm>
            <a:off x="1501665" y="297435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By UNDERSTANDING </a:t>
            </a:r>
            <a:r>
              <a:rPr lang="en-US" sz="1100" dirty="0" smtClean="0">
                <a:latin typeface="Anime Ace 2.0 BB" pitchFamily="50" charset="0"/>
              </a:rPr>
              <a:t>OUR WORLD</a:t>
            </a:r>
            <a:endParaRPr lang="en-US" sz="1100" dirty="0">
              <a:latin typeface="Anime Ace 2.0 BB" pitchFamily="50" charset="0"/>
            </a:endParaRPr>
          </a:p>
        </p:txBody>
      </p:sp>
      <p:pic>
        <p:nvPicPr>
          <p:cNvPr id="4100" name="Picture 4" descr="C:\Users\TitoAlfaro\Documents\GitHub\PhDThesis\images\WiF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86" y="4049202"/>
            <a:ext cx="2042059"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TitoAlfaro\Documents\GitHub\PhDThesis\Presentations\Proposal\ColoredSketches\tree.jpg"/>
          <p:cNvPicPr>
            <a:picLocks noChangeAspect="1" noChangeArrowheads="1"/>
          </p:cNvPicPr>
          <p:nvPr/>
        </p:nvPicPr>
        <p:blipFill rotWithShape="1">
          <a:blip r:embed="rId2">
            <a:extLst>
              <a:ext uri="{28A0092B-C50C-407E-A947-70E740481C1C}">
                <a14:useLocalDpi xmlns:a14="http://schemas.microsoft.com/office/drawing/2010/main" val="0"/>
              </a:ext>
            </a:extLst>
          </a:blip>
          <a:srcRect l="30077" t="23046" r="25335" b="30422"/>
          <a:stretch/>
        </p:blipFill>
        <p:spPr bwMode="auto">
          <a:xfrm>
            <a:off x="1961910" y="935300"/>
            <a:ext cx="7048982" cy="56940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C:\Users\TitoAlfaro\Documents\GitHub\PhDThesis\Presentations\Proposal\ColoredSketches\se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497" t="27033" r="39879" b="27134"/>
          <a:stretch/>
        </p:blipFill>
        <p:spPr bwMode="auto">
          <a:xfrm>
            <a:off x="114300" y="3123564"/>
            <a:ext cx="1714500" cy="3505835"/>
          </a:xfrm>
          <a:prstGeom prst="rect">
            <a:avLst/>
          </a:prstGeom>
          <a:solidFill>
            <a:schemeClr val="accent5">
              <a:lumMod val="20000"/>
              <a:lumOff val="80000"/>
              <a:alpha val="0"/>
            </a:schemeClr>
          </a:solidFill>
          <a:ln w="28575">
            <a:solidFill>
              <a:schemeClr val="tx1"/>
            </a:solidFill>
          </a:ln>
        </p:spPr>
      </p:pic>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iv</a:t>
            </a:r>
            <a:endParaRPr lang="en-US" sz="2000" dirty="0">
              <a:latin typeface="Anime Ace 2.0 BB" pitchFamily="50" charset="0"/>
            </a:endParaRPr>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8" name="TextBox 17"/>
          <p:cNvSpPr txBox="1"/>
          <p:nvPr/>
        </p:nvSpPr>
        <p:spPr>
          <a:xfrm>
            <a:off x="2057400" y="1042863"/>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smtClean="0">
                <a:latin typeface="Anime Ace 2.0 BB" pitchFamily="50" charset="0"/>
              </a:rPr>
              <a:t>to tree</a:t>
            </a:r>
            <a:endParaRPr lang="en-US" sz="1100" dirty="0" smtClean="0">
              <a:latin typeface="Anime Ace 2.0 BB" pitchFamily="50" charset="0"/>
            </a:endParaRPr>
          </a:p>
        </p:txBody>
      </p:sp>
    </p:spTree>
    <p:extLst>
      <p:ext uri="{BB962C8B-B14F-4D97-AF65-F5344CB8AC3E}">
        <p14:creationId xmlns:p14="http://schemas.microsoft.com/office/powerpoint/2010/main" val="2983767471"/>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ONE (JANUARY - </a:t>
            </a:r>
            <a:r>
              <a:rPr lang="en-US" sz="1100" dirty="0" smtClean="0">
                <a:latin typeface="Anime Ace 2.0 BB" pitchFamily="50" charset="0"/>
              </a:rPr>
              <a:t>march) </a:t>
            </a:r>
            <a:endParaRPr lang="en-US" sz="1100" dirty="0">
              <a:latin typeface="Anime Ace 2.0 BB" pitchFamily="50" charset="0"/>
            </a:endParaRPr>
          </a:p>
          <a:p>
            <a:pPr>
              <a:lnSpc>
                <a:spcPct val="150000"/>
              </a:lnSpc>
            </a:pPr>
            <a:r>
              <a:rPr lang="en-US" sz="1100" dirty="0">
                <a:latin typeface="Anime Ace 2.0 BB" pitchFamily="50" charset="0"/>
              </a:rPr>
              <a:t>This stage is dealing with the final contexts that will be developed to prove my thesis as well as getting the proposal submitted and approved by MASCOM and defended. </a:t>
            </a:r>
            <a:endParaRPr lang="en-US" sz="1100" dirty="0" smtClean="0">
              <a:latin typeface="Anime Ace 2.0 BB" pitchFamily="50" charset="0"/>
            </a:endParaRPr>
          </a:p>
          <a:p>
            <a:pPr>
              <a:lnSpc>
                <a:spcPct val="150000"/>
              </a:lnSpc>
            </a:pPr>
            <a:endParaRPr lang="en-US" sz="1100" dirty="0">
              <a:latin typeface="Anime Ace 2.0 BB" pitchFamily="50" charset="0"/>
            </a:endParaRPr>
          </a:p>
          <a:p>
            <a:pPr>
              <a:lnSpc>
                <a:spcPct val="150000"/>
              </a:lnSpc>
            </a:pPr>
            <a:r>
              <a:rPr lang="en-US" sz="1100" dirty="0">
                <a:latin typeface="Anime Ace 2.0 BB" pitchFamily="50" charset="0"/>
              </a:rPr>
              <a:t>This is the development stage. Fabrication and initial </a:t>
            </a:r>
            <a:r>
              <a:rPr lang="en-US" sz="1100" dirty="0" smtClean="0">
                <a:latin typeface="Anime Ace 2.0 BB" pitchFamily="50" charset="0"/>
              </a:rPr>
              <a:t>testing of the devices</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timeline</a:t>
            </a:r>
            <a:endParaRPr lang="en-US" sz="2000" dirty="0">
              <a:latin typeface="Anime Ace 2.0 BB" pitchFamily="50" charset="0"/>
            </a:endParaRPr>
          </a:p>
        </p:txBody>
      </p:sp>
      <p:sp>
        <p:nvSpPr>
          <p:cNvPr id="9" name="TextBox 8"/>
          <p:cNvSpPr txBox="1"/>
          <p:nvPr/>
        </p:nvSpPr>
        <p:spPr>
          <a:xfrm>
            <a:off x="342900" y="2791274"/>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TWO </a:t>
            </a:r>
            <a:r>
              <a:rPr lang="en-US" sz="1100" dirty="0" smtClean="0">
                <a:latin typeface="Anime Ace 2.0 BB" pitchFamily="50" charset="0"/>
              </a:rPr>
              <a:t>(march - </a:t>
            </a:r>
            <a:r>
              <a:rPr lang="en-US" sz="1100" dirty="0">
                <a:latin typeface="Anime Ace 2.0 BB" pitchFamily="50" charset="0"/>
              </a:rPr>
              <a:t>APRIL) </a:t>
            </a:r>
          </a:p>
          <a:p>
            <a:pPr>
              <a:lnSpc>
                <a:spcPct val="150000"/>
              </a:lnSpc>
            </a:pPr>
            <a:r>
              <a:rPr lang="en-US" sz="1100" dirty="0" smtClean="0">
                <a:latin typeface="Anime Ace 2.0 BB" pitchFamily="50" charset="0"/>
              </a:rPr>
              <a:t>Final testing </a:t>
            </a:r>
            <a:r>
              <a:rPr lang="en-US" sz="1100" dirty="0">
                <a:latin typeface="Anime Ace 2.0 BB" pitchFamily="50" charset="0"/>
              </a:rPr>
              <a:t>will be made of each of the systems for the contexts chosen. Extra attention will be put on the mobility of the system and its future deployment outside the lab. User testing on the first stage will begin. </a:t>
            </a:r>
          </a:p>
        </p:txBody>
      </p:sp>
      <p:sp>
        <p:nvSpPr>
          <p:cNvPr id="7" name="TextBox 6"/>
          <p:cNvSpPr txBox="1"/>
          <p:nvPr/>
        </p:nvSpPr>
        <p:spPr>
          <a:xfrm>
            <a:off x="342900" y="4071333"/>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THREE (MAY - JUNE) </a:t>
            </a:r>
          </a:p>
          <a:p>
            <a:pPr>
              <a:lnSpc>
                <a:spcPct val="150000"/>
              </a:lnSpc>
            </a:pPr>
            <a:r>
              <a:rPr lang="en-US" sz="1100" dirty="0">
                <a:latin typeface="Anime Ace 2.0 BB" pitchFamily="50" charset="0"/>
              </a:rPr>
              <a:t>User Testing will be done for the second and third stages. </a:t>
            </a:r>
          </a:p>
        </p:txBody>
      </p:sp>
      <p:sp>
        <p:nvSpPr>
          <p:cNvPr id="8" name="TextBox 7"/>
          <p:cNvSpPr txBox="1"/>
          <p:nvPr/>
        </p:nvSpPr>
        <p:spPr>
          <a:xfrm>
            <a:off x="342900" y="4800600"/>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FOUR (JULY - AUGUST) </a:t>
            </a:r>
          </a:p>
          <a:p>
            <a:pPr>
              <a:lnSpc>
                <a:spcPct val="150000"/>
              </a:lnSpc>
            </a:pPr>
            <a:r>
              <a:rPr lang="en-US" sz="1100" dirty="0">
                <a:latin typeface="Anime Ace 2.0 BB" pitchFamily="50" charset="0"/>
              </a:rPr>
              <a:t>Thesis writing and defense. </a:t>
            </a: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16" name="Ink 15"/>
                <p14:cNvContentPartPr/>
                <p14:nvPr/>
              </p14:nvContentPartPr>
              <p14:xfrm>
                <a:off x="5147189" y="4756706"/>
                <a:ext cx="109440" cy="167400"/>
              </p14:xfrm>
            </p:contentPart>
          </mc:Choice>
          <mc:Fallback>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7" name="Ink 6"/>
              <p14:cNvContentPartPr/>
              <p14:nvPr/>
            </p14:nvContentPartPr>
            <p14:xfrm>
              <a:off x="4778911" y="4945948"/>
              <a:ext cx="73800" cy="56880"/>
            </p14:xfrm>
          </p:contentPart>
        </mc:Choice>
        <mc:Fallback>
          <p:pic>
            <p:nvPicPr>
              <p:cNvPr id="7" name="Ink 6"/>
              <p:cNvPicPr/>
              <p:nvPr/>
            </p:nvPicPr>
            <p:blipFill>
              <a:blip r:embed="rId9"/>
              <a:stretch>
                <a:fillRect/>
              </a:stretch>
            </p:blipFill>
            <p:spPr>
              <a:xfrm>
                <a:off x="4760911" y="4927948"/>
                <a:ext cx="109800" cy="92880"/>
              </a:xfrm>
              <a:prstGeom prst="rect">
                <a:avLst/>
              </a:prstGeom>
            </p:spPr>
          </p:pic>
        </mc:Fallback>
      </mc:AlternateContent>
    </p:spTree>
    <p:extLst>
      <p:ext uri="{BB962C8B-B14F-4D97-AF65-F5344CB8AC3E}">
        <p14:creationId xmlns:p14="http://schemas.microsoft.com/office/powerpoint/2010/main" val="2685482803"/>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16" name="Ink 15"/>
                    <p14:cNvContentPartPr/>
                    <p14:nvPr/>
                  </p14:nvContentPartPr>
                  <p14:xfrm>
                    <a:off x="5147189" y="4756706"/>
                    <a:ext cx="109440" cy="167400"/>
                  </p14:xfrm>
                </p:contentPart>
              </mc:Choice>
              <mc:Fallback>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7" name="Ink 6"/>
                  <p14:cNvContentPartPr/>
                  <p14:nvPr/>
                </p14:nvContentPartPr>
                <p14:xfrm>
                  <a:off x="4778911" y="4945948"/>
                  <a:ext cx="73800" cy="56880"/>
                </p14:xfrm>
              </p:contentPart>
            </mc:Choice>
            <mc:Fallback>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16" name="Ink 15"/>
                    <p14:cNvContentPartPr/>
                    <p14:nvPr/>
                  </p14:nvContentPartPr>
                  <p14:xfrm>
                    <a:off x="5147189" y="4756706"/>
                    <a:ext cx="109440" cy="167400"/>
                  </p14:xfrm>
                </p:contentPart>
              </mc:Choice>
              <mc:Fallback>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7" name="Ink 6"/>
                  <p14:cNvContentPartPr/>
                  <p14:nvPr/>
                </p14:nvContentPartPr>
                <p14:xfrm>
                  <a:off x="4778911" y="4945948"/>
                  <a:ext cx="73800" cy="56880"/>
                </p14:xfrm>
              </p:contentPart>
            </mc:Choice>
            <mc:Fallback>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endParaRPr lang="en-US" sz="1100" dirty="0" smtClean="0">
              <a:latin typeface="Anime Ace 2.0 BB" pitchFamily="50" charset="0"/>
            </a:endParaRP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16" name="Ink 15"/>
                    <p14:cNvContentPartPr/>
                    <p14:nvPr/>
                  </p14:nvContentPartPr>
                  <p14:xfrm>
                    <a:off x="5147189" y="4756706"/>
                    <a:ext cx="109440" cy="167400"/>
                  </p14:xfrm>
                </p:contentPart>
              </mc:Choice>
              <mc:Fallback>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7" name="Ink 6"/>
                  <p14:cNvContentPartPr/>
                  <p14:nvPr/>
                </p14:nvContentPartPr>
                <p14:xfrm>
                  <a:off x="4778911" y="4945948"/>
                  <a:ext cx="73800" cy="56880"/>
                </p14:xfrm>
              </p:contentPart>
            </mc:Choice>
            <mc:Fallback>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endParaRPr lang="en-US" sz="1100" dirty="0" smtClean="0">
              <a:latin typeface="Anime Ace 2.0 BB" pitchFamily="50" charset="0"/>
            </a:endParaRP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831" t="22300" r="41713" b="45625"/>
          <a:stretch/>
        </p:blipFill>
        <p:spPr bwMode="auto">
          <a:xfrm>
            <a:off x="4647272" y="85858"/>
            <a:ext cx="4382428" cy="65863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descr="C:\Users\TitoAlfaro\Documents\GitHub\PhDThesis\Presentations\Proposal\ColoredSketches\cit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818" t="32590" r="31761" b="32564"/>
          <a:stretch/>
        </p:blipFill>
        <p:spPr bwMode="auto">
          <a:xfrm>
            <a:off x="78714"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84" t="22393" r="25059" b="36250"/>
          <a:stretch/>
        </p:blipFill>
        <p:spPr bwMode="auto">
          <a:xfrm>
            <a:off x="78714" y="85857"/>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99936"/>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flipV="1">
            <a:off x="4229100" y="914400"/>
            <a:ext cx="1714500" cy="3429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23957" y="3771900"/>
            <a:ext cx="1548143" cy="2286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372100" y="1943100"/>
            <a:ext cx="685800" cy="145341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cxnSp>
        <p:nvCxnSpPr>
          <p:cNvPr id="32" name="Straight Arrow Connector 31"/>
          <p:cNvCxnSpPr/>
          <p:nvPr/>
        </p:nvCxnSpPr>
        <p:spPr>
          <a:xfrm>
            <a:off x="4457700" y="2514600"/>
            <a:ext cx="628650" cy="78572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11222</TotalTime>
  <Words>1776</Words>
  <Application>Microsoft Office PowerPoint</Application>
  <PresentationFormat>On-screen Show (4:3)</PresentationFormat>
  <Paragraphs>318</Paragraphs>
  <Slides>44</Slides>
  <Notes>26</Notes>
  <HiddenSlides>3</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138</cp:revision>
  <dcterms:created xsi:type="dcterms:W3CDTF">2014-03-17T17:40:58Z</dcterms:created>
  <dcterms:modified xsi:type="dcterms:W3CDTF">2014-03-31T03:09:03Z</dcterms:modified>
</cp:coreProperties>
</file>